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D91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642" y="-92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2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13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93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50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8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40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55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2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70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47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1943-C1F0-416F-B360-F1B40915FDB2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5198-59F2-4F17-B109-98EF336EE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39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3515" y="1123750"/>
            <a:ext cx="7604807" cy="5357308"/>
          </a:xfrm>
          <a:prstGeom prst="rect">
            <a:avLst/>
          </a:prstGeom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923"/>
            <a:ext cx="6858000" cy="719307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77C64EB-A564-439D-873D-44F6FBBC5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256" y="6747416"/>
            <a:ext cx="5713485" cy="8952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/>
            </a:r>
            <a:br>
              <a:rPr kumimoji="0" lang="en-US" altLang="ja-JP" sz="11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</a:br>
            <a:r>
              <a:rPr kumimoji="0" lang="en-US" altLang="ja-JP" sz="1100" b="1" i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/>
            </a:r>
            <a:br>
              <a:rPr kumimoji="0" lang="en-US" altLang="ja-JP" sz="1100" b="1" i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</a:br>
            <a:r>
              <a:rPr kumimoji="0" lang="en-US" altLang="ja-JP" sz="11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/>
            </a:r>
            <a:br>
              <a:rPr kumimoji="0" lang="en-US" altLang="ja-JP" sz="11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</a:br>
            <a:r>
              <a:rPr kumimoji="0" lang="ja-JP" altLang="en-US" sz="3600" b="1" i="0" u="none" strike="noStrike" kern="0" normalizeH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第</a:t>
            </a:r>
            <a:r>
              <a:rPr kumimoji="0" lang="en-US" altLang="ja-JP" sz="3600" b="1" i="0" u="none" strike="noStrike" kern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4</a:t>
            </a:r>
            <a:r>
              <a:rPr kumimoji="0" lang="en-US" altLang="ja-JP" sz="3600" b="1" kern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2</a:t>
            </a:r>
            <a:r>
              <a:rPr kumimoji="0" lang="ja-JP" altLang="en-US" sz="3600" b="1" i="0" u="none" strike="noStrike" kern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回</a:t>
            </a:r>
            <a:r>
              <a:rPr kumimoji="0" lang="ja-JP" altLang="en-US" sz="3600" b="1" i="0" u="none" strike="noStrike" kern="0" normalizeH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「太平記の里」</a:t>
            </a:r>
            <a:r>
              <a:rPr kumimoji="0" lang="en-US" altLang="ja-JP" sz="3600" b="1" i="0" u="none" strike="noStrike" kern="0" normalizeH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/>
            </a:r>
            <a:br>
              <a:rPr kumimoji="0" lang="en-US" altLang="ja-JP" sz="3600" b="1" i="0" u="none" strike="noStrike" kern="0" normalizeH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</a:br>
            <a:r>
              <a:rPr kumimoji="0" lang="en-US" altLang="ja-JP" sz="3600" b="1" i="0" u="none" strike="noStrike" kern="0" normalizeH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3600" b="1" i="0" u="none" strike="noStrike" kern="0" normalizeH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観光写真コンテスト</a:t>
            </a:r>
            <a:r>
              <a:rPr kumimoji="0" lang="ja-JP" altLang="en-US" sz="1050" b="1" i="0" u="none" strike="noStrike" kern="1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/>
            </a:r>
            <a:br>
              <a:rPr kumimoji="0" lang="ja-JP" altLang="en-US" sz="1050" b="1" i="0" u="none" strike="noStrike" kern="1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</a:br>
            <a:r>
              <a:rPr lang="en-US" altLang="ja-JP" sz="1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1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en-US" altLang="ja-JP" sz="1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1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en-US" altLang="ja-JP" sz="11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AC8FF08-23ED-4AB9-B930-ED5713855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696" y="7744537"/>
            <a:ext cx="5011740" cy="169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○受付期間</a:t>
            </a:r>
            <a:r>
              <a:rPr kumimoji="0" lang="en-US" altLang="ja-JP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令和</a:t>
            </a:r>
            <a:r>
              <a:rPr kumimoji="0" lang="ja-JP" altLang="en-US" sz="1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400" kern="100" noProof="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４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年</a:t>
            </a: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１２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月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１</a:t>
            </a:r>
            <a:r>
              <a:rPr kumimoji="0" lang="ja-JP" altLang="en-US" sz="1400" kern="100" noProof="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２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日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（月）</a:t>
            </a: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まで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　　　　　　　　　　　　　</a:t>
            </a:r>
            <a:r>
              <a:rPr kumimoji="0" lang="ja-JP" altLang="en-US" sz="11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　　　　　　　　　　　　　　　　　</a:t>
            </a:r>
            <a:endParaRPr kumimoji="0" lang="ja-JP" altLang="en-US" sz="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○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テーマ　 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5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太田</a:t>
            </a:r>
            <a:r>
              <a:rPr kumimoji="0" lang="ja-JP" altLang="en-US" sz="15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の魅力発信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（風景、お祭り、文化財など</a:t>
            </a:r>
            <a:r>
              <a:rPr kumimoji="0" lang="ja-JP" altLang="en-US" sz="11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）</a:t>
            </a:r>
            <a:endParaRPr kumimoji="0" lang="en-US" altLang="ja-JP" sz="11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Times New Roman" panose="02020603050405020304" pitchFamily="18" charset="0"/>
            </a:endParaRP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ja-JP" altLang="en-US" sz="16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○賞　　　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最優秀賞　１点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賞金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３万円（太田市金券）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　　　　　　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　　　　　　　　　</a:t>
            </a:r>
            <a:r>
              <a:rPr kumimoji="0" lang="ja-JP" altLang="en-US" sz="6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や</a:t>
            </a:r>
            <a:r>
              <a:rPr kumimoji="0" lang="ja-JP" altLang="en-US" sz="900" kern="100" dirty="0" err="1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ぶ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塚温泉 ホテル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ふせ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じま １泊２食付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ペア宿泊券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　　　　　　　　　</a:t>
            </a:r>
            <a:r>
              <a:rPr kumimoji="0" lang="ja-JP" altLang="en-US" sz="6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特選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　　４点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賞金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２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万円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（太田市金券）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　　　　　　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　　　　　　　　　</a:t>
            </a:r>
            <a:r>
              <a:rPr kumimoji="0" lang="ja-JP" altLang="en-US" sz="6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や</a:t>
            </a:r>
            <a:r>
              <a:rPr kumimoji="0" lang="ja-JP" altLang="en-US" sz="900" kern="100" dirty="0" err="1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ぶ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塚温泉 ホテル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ふせ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じま 入浴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＋お食事日帰り券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　　　　　　　　　</a:t>
            </a:r>
            <a:r>
              <a:rPr kumimoji="0" lang="ja-JP" altLang="en-US" sz="6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入賞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 </a:t>
            </a:r>
            <a:r>
              <a:rPr kumimoji="0" lang="ja-JP" altLang="en-US" sz="4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１０点 </a:t>
            </a:r>
            <a:r>
              <a:rPr kumimoji="0" lang="ja-JP" altLang="en-US" sz="5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900" kern="100" dirty="0" smtClean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賞金</a:t>
            </a:r>
            <a:r>
              <a:rPr kumimoji="0" lang="ja-JP" altLang="en-US" sz="900" kern="1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imes New Roman" panose="02020603050405020304" pitchFamily="18" charset="0"/>
              </a:rPr>
              <a:t>５千円（太田市金券）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defRPr/>
            </a:pPr>
            <a:endParaRPr kumimoji="0" lang="ja-JP" altLang="en-US" sz="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02D58DF-BCCA-472B-8CEE-8EEF381A8AFA}"/>
              </a:ext>
            </a:extLst>
          </p:cNvPr>
          <p:cNvSpPr/>
          <p:nvPr/>
        </p:nvSpPr>
        <p:spPr bwMode="blackGray">
          <a:xfrm>
            <a:off x="72654" y="9453558"/>
            <a:ext cx="6712690" cy="341629"/>
          </a:xfrm>
          <a:custGeom>
            <a:avLst/>
            <a:gdLst>
              <a:gd name="connsiteX0" fmla="*/ 0 w 6712690"/>
              <a:gd name="connsiteY0" fmla="*/ 0 h 480146"/>
              <a:gd name="connsiteX1" fmla="*/ 738396 w 6712690"/>
              <a:gd name="connsiteY1" fmla="*/ 0 h 480146"/>
              <a:gd name="connsiteX2" fmla="*/ 1543919 w 6712690"/>
              <a:gd name="connsiteY2" fmla="*/ 0 h 480146"/>
              <a:gd name="connsiteX3" fmla="*/ 2080934 w 6712690"/>
              <a:gd name="connsiteY3" fmla="*/ 0 h 480146"/>
              <a:gd name="connsiteX4" fmla="*/ 2550822 w 6712690"/>
              <a:gd name="connsiteY4" fmla="*/ 0 h 480146"/>
              <a:gd name="connsiteX5" fmla="*/ 3289218 w 6712690"/>
              <a:gd name="connsiteY5" fmla="*/ 0 h 480146"/>
              <a:gd name="connsiteX6" fmla="*/ 3826233 w 6712690"/>
              <a:gd name="connsiteY6" fmla="*/ 0 h 480146"/>
              <a:gd name="connsiteX7" fmla="*/ 4564629 w 6712690"/>
              <a:gd name="connsiteY7" fmla="*/ 0 h 480146"/>
              <a:gd name="connsiteX8" fmla="*/ 5235898 w 6712690"/>
              <a:gd name="connsiteY8" fmla="*/ 0 h 480146"/>
              <a:gd name="connsiteX9" fmla="*/ 5840040 w 6712690"/>
              <a:gd name="connsiteY9" fmla="*/ 0 h 480146"/>
              <a:gd name="connsiteX10" fmla="*/ 6712690 w 6712690"/>
              <a:gd name="connsiteY10" fmla="*/ 0 h 480146"/>
              <a:gd name="connsiteX11" fmla="*/ 6712690 w 6712690"/>
              <a:gd name="connsiteY11" fmla="*/ 480146 h 480146"/>
              <a:gd name="connsiteX12" fmla="*/ 5974294 w 6712690"/>
              <a:gd name="connsiteY12" fmla="*/ 480146 h 480146"/>
              <a:gd name="connsiteX13" fmla="*/ 5370152 w 6712690"/>
              <a:gd name="connsiteY13" fmla="*/ 480146 h 480146"/>
              <a:gd name="connsiteX14" fmla="*/ 4698883 w 6712690"/>
              <a:gd name="connsiteY14" fmla="*/ 480146 h 480146"/>
              <a:gd name="connsiteX15" fmla="*/ 4228995 w 6712690"/>
              <a:gd name="connsiteY15" fmla="*/ 480146 h 480146"/>
              <a:gd name="connsiteX16" fmla="*/ 3557726 w 6712690"/>
              <a:gd name="connsiteY16" fmla="*/ 480146 h 480146"/>
              <a:gd name="connsiteX17" fmla="*/ 2752203 w 6712690"/>
              <a:gd name="connsiteY17" fmla="*/ 480146 h 480146"/>
              <a:gd name="connsiteX18" fmla="*/ 2215188 w 6712690"/>
              <a:gd name="connsiteY18" fmla="*/ 480146 h 480146"/>
              <a:gd name="connsiteX19" fmla="*/ 1745299 w 6712690"/>
              <a:gd name="connsiteY19" fmla="*/ 480146 h 480146"/>
              <a:gd name="connsiteX20" fmla="*/ 1275411 w 6712690"/>
              <a:gd name="connsiteY20" fmla="*/ 480146 h 480146"/>
              <a:gd name="connsiteX21" fmla="*/ 0 w 6712690"/>
              <a:gd name="connsiteY21" fmla="*/ 480146 h 480146"/>
              <a:gd name="connsiteX22" fmla="*/ 0 w 6712690"/>
              <a:gd name="connsiteY22" fmla="*/ 0 h 48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12690" h="480146" fill="none" extrusionOk="0">
                <a:moveTo>
                  <a:pt x="0" y="0"/>
                </a:moveTo>
                <a:cubicBezTo>
                  <a:pt x="292569" y="-12223"/>
                  <a:pt x="426145" y="-16304"/>
                  <a:pt x="738396" y="0"/>
                </a:cubicBezTo>
                <a:cubicBezTo>
                  <a:pt x="1050647" y="16304"/>
                  <a:pt x="1278971" y="-8186"/>
                  <a:pt x="1543919" y="0"/>
                </a:cubicBezTo>
                <a:cubicBezTo>
                  <a:pt x="1808867" y="8186"/>
                  <a:pt x="1815366" y="15927"/>
                  <a:pt x="2080934" y="0"/>
                </a:cubicBezTo>
                <a:cubicBezTo>
                  <a:pt x="2346502" y="-15927"/>
                  <a:pt x="2334528" y="-4905"/>
                  <a:pt x="2550822" y="0"/>
                </a:cubicBezTo>
                <a:cubicBezTo>
                  <a:pt x="2767116" y="4905"/>
                  <a:pt x="3120262" y="-33696"/>
                  <a:pt x="3289218" y="0"/>
                </a:cubicBezTo>
                <a:cubicBezTo>
                  <a:pt x="3458174" y="33696"/>
                  <a:pt x="3589846" y="9003"/>
                  <a:pt x="3826233" y="0"/>
                </a:cubicBezTo>
                <a:cubicBezTo>
                  <a:pt x="4062620" y="-9003"/>
                  <a:pt x="4202492" y="27822"/>
                  <a:pt x="4564629" y="0"/>
                </a:cubicBezTo>
                <a:cubicBezTo>
                  <a:pt x="4926766" y="-27822"/>
                  <a:pt x="5056473" y="-21763"/>
                  <a:pt x="5235898" y="0"/>
                </a:cubicBezTo>
                <a:cubicBezTo>
                  <a:pt x="5415323" y="21763"/>
                  <a:pt x="5649707" y="22365"/>
                  <a:pt x="5840040" y="0"/>
                </a:cubicBezTo>
                <a:cubicBezTo>
                  <a:pt x="6030373" y="-22365"/>
                  <a:pt x="6380952" y="24902"/>
                  <a:pt x="6712690" y="0"/>
                </a:cubicBezTo>
                <a:cubicBezTo>
                  <a:pt x="6715272" y="193129"/>
                  <a:pt x="6691899" y="328868"/>
                  <a:pt x="6712690" y="480146"/>
                </a:cubicBezTo>
                <a:cubicBezTo>
                  <a:pt x="6421806" y="480629"/>
                  <a:pt x="6318687" y="457071"/>
                  <a:pt x="5974294" y="480146"/>
                </a:cubicBezTo>
                <a:cubicBezTo>
                  <a:pt x="5629901" y="503221"/>
                  <a:pt x="5560500" y="482427"/>
                  <a:pt x="5370152" y="480146"/>
                </a:cubicBezTo>
                <a:cubicBezTo>
                  <a:pt x="5179804" y="477865"/>
                  <a:pt x="4943368" y="492292"/>
                  <a:pt x="4698883" y="480146"/>
                </a:cubicBezTo>
                <a:cubicBezTo>
                  <a:pt x="4454398" y="468000"/>
                  <a:pt x="4323505" y="464078"/>
                  <a:pt x="4228995" y="480146"/>
                </a:cubicBezTo>
                <a:cubicBezTo>
                  <a:pt x="4134485" y="496214"/>
                  <a:pt x="3859264" y="506717"/>
                  <a:pt x="3557726" y="480146"/>
                </a:cubicBezTo>
                <a:cubicBezTo>
                  <a:pt x="3256188" y="453575"/>
                  <a:pt x="2915315" y="491424"/>
                  <a:pt x="2752203" y="480146"/>
                </a:cubicBezTo>
                <a:cubicBezTo>
                  <a:pt x="2589091" y="468868"/>
                  <a:pt x="2482294" y="454351"/>
                  <a:pt x="2215188" y="480146"/>
                </a:cubicBezTo>
                <a:cubicBezTo>
                  <a:pt x="1948082" y="505941"/>
                  <a:pt x="1858826" y="492821"/>
                  <a:pt x="1745299" y="480146"/>
                </a:cubicBezTo>
                <a:cubicBezTo>
                  <a:pt x="1631772" y="467471"/>
                  <a:pt x="1439138" y="503515"/>
                  <a:pt x="1275411" y="480146"/>
                </a:cubicBezTo>
                <a:cubicBezTo>
                  <a:pt x="1111684" y="456777"/>
                  <a:pt x="636784" y="420116"/>
                  <a:pt x="0" y="480146"/>
                </a:cubicBezTo>
                <a:cubicBezTo>
                  <a:pt x="1648" y="303377"/>
                  <a:pt x="18359" y="152327"/>
                  <a:pt x="0" y="0"/>
                </a:cubicBezTo>
                <a:close/>
              </a:path>
              <a:path w="6712690" h="480146" stroke="0" extrusionOk="0">
                <a:moveTo>
                  <a:pt x="0" y="0"/>
                </a:moveTo>
                <a:cubicBezTo>
                  <a:pt x="213764" y="5041"/>
                  <a:pt x="294543" y="-21342"/>
                  <a:pt x="537015" y="0"/>
                </a:cubicBezTo>
                <a:cubicBezTo>
                  <a:pt x="779488" y="21342"/>
                  <a:pt x="895562" y="21516"/>
                  <a:pt x="1074030" y="0"/>
                </a:cubicBezTo>
                <a:cubicBezTo>
                  <a:pt x="1252499" y="-21516"/>
                  <a:pt x="1514607" y="32346"/>
                  <a:pt x="1812426" y="0"/>
                </a:cubicBezTo>
                <a:cubicBezTo>
                  <a:pt x="2110245" y="-32346"/>
                  <a:pt x="2366265" y="-10380"/>
                  <a:pt x="2617949" y="0"/>
                </a:cubicBezTo>
                <a:cubicBezTo>
                  <a:pt x="2869633" y="10380"/>
                  <a:pt x="2995832" y="-8540"/>
                  <a:pt x="3222091" y="0"/>
                </a:cubicBezTo>
                <a:cubicBezTo>
                  <a:pt x="3448350" y="8540"/>
                  <a:pt x="3638208" y="16379"/>
                  <a:pt x="3893360" y="0"/>
                </a:cubicBezTo>
                <a:cubicBezTo>
                  <a:pt x="4148512" y="-16379"/>
                  <a:pt x="4500030" y="14178"/>
                  <a:pt x="4698883" y="0"/>
                </a:cubicBezTo>
                <a:cubicBezTo>
                  <a:pt x="4897736" y="-14178"/>
                  <a:pt x="5254755" y="-21562"/>
                  <a:pt x="5437279" y="0"/>
                </a:cubicBezTo>
                <a:cubicBezTo>
                  <a:pt x="5619803" y="21562"/>
                  <a:pt x="6286414" y="58998"/>
                  <a:pt x="6712690" y="0"/>
                </a:cubicBezTo>
                <a:cubicBezTo>
                  <a:pt x="6705207" y="207407"/>
                  <a:pt x="6723464" y="243644"/>
                  <a:pt x="6712690" y="480146"/>
                </a:cubicBezTo>
                <a:cubicBezTo>
                  <a:pt x="6577290" y="471241"/>
                  <a:pt x="6249057" y="467545"/>
                  <a:pt x="6108548" y="480146"/>
                </a:cubicBezTo>
                <a:cubicBezTo>
                  <a:pt x="5968039" y="492747"/>
                  <a:pt x="5744925" y="505135"/>
                  <a:pt x="5571533" y="480146"/>
                </a:cubicBezTo>
                <a:cubicBezTo>
                  <a:pt x="5398142" y="455157"/>
                  <a:pt x="5229597" y="493479"/>
                  <a:pt x="5034518" y="480146"/>
                </a:cubicBezTo>
                <a:cubicBezTo>
                  <a:pt x="4839439" y="466813"/>
                  <a:pt x="4696001" y="501019"/>
                  <a:pt x="4430375" y="480146"/>
                </a:cubicBezTo>
                <a:cubicBezTo>
                  <a:pt x="4164749" y="459273"/>
                  <a:pt x="4068971" y="513673"/>
                  <a:pt x="3759106" y="480146"/>
                </a:cubicBezTo>
                <a:cubicBezTo>
                  <a:pt x="3449241" y="446619"/>
                  <a:pt x="3130700" y="508397"/>
                  <a:pt x="2953584" y="480146"/>
                </a:cubicBezTo>
                <a:cubicBezTo>
                  <a:pt x="2776468" y="451895"/>
                  <a:pt x="2452114" y="488100"/>
                  <a:pt x="2215188" y="480146"/>
                </a:cubicBezTo>
                <a:cubicBezTo>
                  <a:pt x="1978262" y="472192"/>
                  <a:pt x="1712548" y="495845"/>
                  <a:pt x="1543919" y="480146"/>
                </a:cubicBezTo>
                <a:cubicBezTo>
                  <a:pt x="1375290" y="464447"/>
                  <a:pt x="1003005" y="494006"/>
                  <a:pt x="805523" y="480146"/>
                </a:cubicBezTo>
                <a:cubicBezTo>
                  <a:pt x="608041" y="466286"/>
                  <a:pt x="266212" y="457124"/>
                  <a:pt x="0" y="480146"/>
                </a:cubicBezTo>
                <a:cubicBezTo>
                  <a:pt x="-12920" y="267250"/>
                  <a:pt x="2958" y="118166"/>
                  <a:pt x="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121212"/>
            </a:solidFill>
            <a:extLst>
              <a:ext uri="{C807C97D-BFC1-408E-A445-0C87EB9F89A2}">
                <ask:lineSketchStyleProps xmlns:ask="http://schemas.microsoft.com/office/drawing/2018/sketchyshapes" xmlns="" sd="10376453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4E95FB-DD46-40DA-844C-1D4348AC3282}"/>
              </a:ext>
            </a:extLst>
          </p:cNvPr>
          <p:cNvSpPr txBox="1"/>
          <p:nvPr/>
        </p:nvSpPr>
        <p:spPr bwMode="white">
          <a:xfrm>
            <a:off x="2297920" y="942585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</a:rPr>
              <a:t>太田市観光物産協会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9F82D09-168B-4542-9AF0-1262451A95EE}"/>
              </a:ext>
            </a:extLst>
          </p:cNvPr>
          <p:cNvSpPr/>
          <p:nvPr/>
        </p:nvSpPr>
        <p:spPr bwMode="white">
          <a:xfrm>
            <a:off x="1026866" y="7158725"/>
            <a:ext cx="78238" cy="9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6887" y="9165586"/>
            <a:ext cx="1581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FG角ｺﾞｼｯｸ体Ca-L" panose="020B0409000000000000" pitchFamily="49" charset="-128"/>
                <a:ea typeface="FG角ｺﾞｼｯｸ体Ca-L" panose="020B0409000000000000" pitchFamily="49" charset="-128"/>
              </a:rPr>
              <a:t>詳細は裏面をご確認ください</a:t>
            </a:r>
            <a:endParaRPr kumimoji="1" lang="ja-JP" altLang="en-US" sz="800" dirty="0">
              <a:latin typeface="FG角ｺﾞｼｯｸ体Ca-L" panose="020B0409000000000000" pitchFamily="49" charset="-128"/>
              <a:ea typeface="FG角ｺﾞｼｯｸ体Ca-L" panose="020B04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54610" y="5845473"/>
            <a:ext cx="1967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第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4</a:t>
            </a:r>
            <a:r>
              <a:rPr kumimoji="1" lang="en-US" altLang="ja-JP" sz="1400" dirty="0">
                <a:solidFill>
                  <a:schemeClr val="bg1"/>
                </a:solidFill>
              </a:rPr>
              <a:t>1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回最優秀賞</a:t>
            </a:r>
            <a:endParaRPr kumimoji="1" lang="en-US" altLang="ja-JP" sz="14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「秋の常楽寺」　　　　　　　　　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柳澤　哲也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　　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65" y="7872773"/>
            <a:ext cx="1190929" cy="11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38139"/>
              </p:ext>
            </p:extLst>
          </p:nvPr>
        </p:nvGraphicFramePr>
        <p:xfrm>
          <a:off x="170481" y="5410269"/>
          <a:ext cx="6522420" cy="4427923"/>
        </p:xfrm>
        <a:graphic>
          <a:graphicData uri="http://schemas.openxmlformats.org/drawingml/2006/table">
            <a:tbl>
              <a:tblPr/>
              <a:tblGrid>
                <a:gridCol w="1660454">
                  <a:extLst>
                    <a:ext uri="{9D8B030D-6E8A-4147-A177-3AD203B41FA5}">
                      <a16:colId xmlns:a16="http://schemas.microsoft.com/office/drawing/2014/main" val="175481901"/>
                    </a:ext>
                  </a:extLst>
                </a:gridCol>
                <a:gridCol w="4861966">
                  <a:extLst>
                    <a:ext uri="{9D8B030D-6E8A-4147-A177-3AD203B41FA5}">
                      <a16:colId xmlns:a16="http://schemas.microsoft.com/office/drawing/2014/main" val="2837829259"/>
                    </a:ext>
                  </a:extLst>
                </a:gridCol>
              </a:tblGrid>
              <a:tr h="260170">
                <a:tc gridSpan="2"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b="1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応　　募　　票</a:t>
                      </a:r>
                      <a:endParaRPr lang="ja-JP" sz="9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61304"/>
                  </a:ext>
                </a:extLst>
              </a:tr>
              <a:tr h="260170">
                <a:tc gridSpan="2"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  <a:tabLst>
                          <a:tab pos="161925" algn="l"/>
                          <a:tab pos="1406525" algn="ctr"/>
                        </a:tabLst>
                      </a:pPr>
                      <a:r>
                        <a:rPr lang="ja-JP" sz="1000" kern="100" dirty="0" smtClea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ja-JP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４２</a:t>
                      </a:r>
                      <a:r>
                        <a:rPr lang="ja-JP" sz="1000" kern="100" dirty="0" smtClea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「太平記の里」観光写真コンテスト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931963"/>
                  </a:ext>
                </a:extLst>
              </a:tr>
              <a:tr h="433619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タイトル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463851"/>
                  </a:ext>
                </a:extLst>
              </a:tr>
              <a:tr h="1269780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ﾌﾘｶﾞﾅ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氏 　 名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　</a:t>
                      </a:r>
                      <a:r>
                        <a:rPr lang="ja-JP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次</a:t>
                      </a:r>
                      <a:r>
                        <a:rPr lang="ja-JP" alt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の署名をもって主催者が入賞作品を無償で</a:t>
                      </a:r>
                      <a:r>
                        <a:rPr lang="ja-JP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使用</a:t>
                      </a:r>
                      <a:r>
                        <a:rPr lang="en-US" altLang="ja-JP" sz="1000" kern="10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ja-JP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利用及び貸出を行う権利を</a:t>
                      </a:r>
                      <a:endParaRPr lang="en-US" altLang="ja-JP" sz="1000" kern="100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有することに承諾したものとします。</a:t>
                      </a:r>
                      <a:endParaRPr lang="en-US" altLang="ja-JP" sz="1000" kern="100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u="none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altLang="en-US" sz="1200" u="sng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氏名　　　　　　　　　　　　　　　</a:t>
                      </a:r>
                      <a:r>
                        <a:rPr lang="ja-JP" altLang="en-US" sz="12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印</a:t>
                      </a:r>
                      <a:endParaRPr lang="en-US" altLang="ja-JP" sz="9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ja-JP" sz="1200" kern="10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82935"/>
                  </a:ext>
                </a:extLst>
              </a:tr>
              <a:tr h="520342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住　　所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〒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1553107"/>
                  </a:ext>
                </a:extLst>
              </a:tr>
              <a:tr h="311648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電話番号</a:t>
                      </a:r>
                      <a:r>
                        <a:rPr lang="ja-JP" altLang="en-US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（携帯電話）</a:t>
                      </a:r>
                      <a:endParaRPr lang="en-US" altLang="ja-JP" sz="1000" kern="100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ja-JP" alt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　　　　　　　　　　　</a:t>
                      </a:r>
                      <a:r>
                        <a:rPr lang="ja-JP" altLang="en-US" sz="1000" kern="10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（</a:t>
                      </a:r>
                      <a:r>
                        <a:rPr lang="ja-JP" alt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000" kern="10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altLang="en-US" sz="1000" kern="10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　　　　　</a:t>
                      </a:r>
                      <a:r>
                        <a:rPr lang="ja-JP" alt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　　　　　）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4107315"/>
                  </a:ext>
                </a:extLst>
              </a:tr>
              <a:tr h="520342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撮影場所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太田市　　　　　　　町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62230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場所：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825347"/>
                  </a:ext>
                </a:extLst>
              </a:tr>
              <a:tr h="260170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撮 影 日</a:t>
                      </a:r>
                      <a:endParaRPr lang="ja-JP" sz="9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57530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年　　　月　　　日</a:t>
                      </a:r>
                      <a:r>
                        <a:rPr lang="ja-JP" altLang="en-US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ja-JP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令和３年</a:t>
                      </a:r>
                      <a:r>
                        <a:rPr lang="ja-JP" altLang="en-US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１１月以降の撮影に限ります）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2947340"/>
                  </a:ext>
                </a:extLst>
              </a:tr>
              <a:tr h="520342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応 募 先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応募店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9174" marR="29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1151117"/>
                  </a:ext>
                </a:extLst>
              </a:tr>
            </a:tbl>
          </a:graphicData>
        </a:graphic>
      </p:graphicFrame>
      <p:sp>
        <p:nvSpPr>
          <p:cNvPr id="3" name="テキスト ボックス 9"/>
          <p:cNvSpPr txBox="1"/>
          <p:nvPr/>
        </p:nvSpPr>
        <p:spPr bwMode="hidden">
          <a:xfrm>
            <a:off x="183181" y="127000"/>
            <a:ext cx="3258519" cy="487743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応募規定</a:t>
            </a:r>
            <a:r>
              <a:rPr kumimoji="0" lang="en-US" altLang="ja-JP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】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endParaRPr kumimoji="0" lang="en-US" altLang="ja-JP" sz="1050" b="0" i="0" u="none" strike="noStrike" kern="1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・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作品は応募者本人が、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1050" kern="100" noProof="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３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年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１１月以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5334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降に太田市内で撮影したもので、未発表の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5334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ものに限ります。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・応募に制限はありませんが、入賞は１人１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5334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作品とします。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lvl="0" indent="-800100" algn="just" defTabSz="914400"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・応募作品の著作権は、撮影者に帰属します。</a:t>
            </a:r>
            <a:endParaRPr kumimoji="0" lang="en-US" altLang="ja-JP" sz="1050" b="0" i="0" u="none" strike="noStrike" kern="1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・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人物を主題に撮影された作品については、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5334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本人（被写体）の承諾を得た上で応募して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5334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ください。主催者は肖像権侵害等の責任を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5334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負いません。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lvl="0" indent="-800100" algn="just" defTabSz="914400"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・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主催者は入賞作品を無償で使用、利用及び</a:t>
            </a:r>
            <a:endParaRPr lang="en-US" altLang="ja-JP" sz="1050" kern="100" dirty="0">
              <a:solidFill>
                <a:sysClr val="windowText" lastClr="000000"/>
              </a:solidFill>
              <a:latin typeface="Century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lvl="0" indent="-800100" algn="just" defTabSz="914400">
              <a:defRPr/>
            </a:pP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　貸出を行う権利を有します。</a:t>
            </a: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・入賞作品は主に、</a:t>
            </a:r>
            <a:r>
              <a:rPr lang="en-US" altLang="ja-JP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web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サイトや</a:t>
            </a:r>
            <a:r>
              <a:rPr lang="en-US" altLang="ja-JP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SNS</a:t>
            </a:r>
            <a:r>
              <a:rPr lang="ja-JP" altLang="en-US" sz="1050" kern="100" dirty="0" err="1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への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掲</a:t>
            </a:r>
            <a:endParaRPr lang="en-US" altLang="ja-JP" sz="1050" kern="100" dirty="0">
              <a:solidFill>
                <a:sysClr val="windowText" lastClr="000000"/>
              </a:solidFill>
              <a:latin typeface="Century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　載、出版物への使用、二次利用</a:t>
            </a:r>
            <a:r>
              <a:rPr lang="en-US" altLang="ja-JP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レンタル</a:t>
            </a:r>
            <a:endParaRPr lang="en-US" altLang="ja-JP" sz="1050" kern="100" dirty="0">
              <a:solidFill>
                <a:sysClr val="windowText" lastClr="000000"/>
              </a:solidFill>
              <a:latin typeface="Century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　フォトおおた等</a:t>
            </a:r>
            <a:r>
              <a:rPr lang="en-US" altLang="ja-JP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に使用します。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sysClr val="windowText" lastClr="000000"/>
                </a:solidFill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50" kern="1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入賞者は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デジタルデータ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(CD)</a:t>
            </a:r>
            <a:r>
              <a:rPr kumimoji="0" lang="ja-JP" alt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を提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出</a:t>
            </a:r>
            <a:endParaRPr lang="en-US" altLang="ja-JP" sz="1050" kern="1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応募規格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】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133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・サイズ：手焼き四つ切り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(254mm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×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305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㎜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)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「銀塩プリント」で提出してください。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画像を加工した作品の応募は不可とし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4000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ます。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・応募票に所定の事項を記入し、作品に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marR="0" lvl="0" indent="-5334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貼付して応募してください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。</a:t>
            </a:r>
            <a:endParaRPr kumimoji="0" lang="en-US" altLang="ja-JP" sz="1050" b="0" i="0" u="none" strike="noStrike" kern="1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marR="0" lvl="0" indent="-5334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S創英角ｺﾞｼｯｸUB" panose="020B0900000000000000" pitchFamily="50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altLang="ja-JP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【その他】</a:t>
            </a:r>
            <a:endParaRPr lang="ja-JP" altLang="ja-JP" sz="105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altLang="ja-JP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・入賞発表は直接入賞者に通知します。</a:t>
            </a:r>
            <a:endParaRPr lang="ja-JP" altLang="ja-JP" sz="105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altLang="ja-JP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・入賞作品は返却いたしません。</a:t>
            </a:r>
            <a:endParaRPr lang="ja-JP" altLang="ja-JP" sz="105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altLang="ja-JP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・上記の規定等に違反した場合は、入賞を取</a:t>
            </a:r>
            <a:endParaRPr lang="ja-JP" altLang="ja-JP" sz="105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ja-JP" altLang="ja-JP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り消すことがあります。</a:t>
            </a:r>
            <a:endParaRPr lang="en-US" altLang="ja-JP" sz="1050" kern="100" dirty="0"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10"/>
          <p:cNvSpPr txBox="1"/>
          <p:nvPr/>
        </p:nvSpPr>
        <p:spPr bwMode="hidden">
          <a:xfrm>
            <a:off x="3454400" y="208882"/>
            <a:ext cx="3263901" cy="471366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受付場所</a:t>
            </a:r>
            <a:r>
              <a:rPr lang="en-US" altLang="ja-JP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】〈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郵送可</a:t>
            </a:r>
            <a:r>
              <a:rPr lang="en-US" altLang="ja-JP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〉</a:t>
            </a:r>
          </a:p>
          <a:p>
            <a:pPr algn="just">
              <a:spcAft>
                <a:spcPts val="0"/>
              </a:spcAft>
            </a:pP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・太田市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観光物産協会事務局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（観光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交流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課内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）　　　</a:t>
            </a:r>
          </a:p>
          <a:p>
            <a:pPr algn="just">
              <a:spcAft>
                <a:spcPts val="0"/>
              </a:spcAft>
            </a:pP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・群馬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県内フジカラー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取扱店</a:t>
            </a:r>
            <a:endParaRPr lang="en-US" altLang="ja-JP" sz="1050" kern="0" spc="125" dirty="0" smtClean="0">
              <a:effectLst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1050" kern="0" spc="125" dirty="0" smtClean="0">
              <a:effectLst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1050" kern="0" spc="125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50" kern="0" spc="125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展示予定</a:t>
            </a:r>
            <a:r>
              <a:rPr lang="en-US" altLang="ja-JP" sz="1050" kern="0" spc="125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just">
              <a:spcAft>
                <a:spcPts val="0"/>
              </a:spcAft>
            </a:pPr>
            <a:r>
              <a:rPr lang="ja-JP" altLang="en-US" sz="1050" kern="0" spc="125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0" spc="12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展示場所　</a:t>
            </a:r>
            <a:r>
              <a:rPr lang="ja-JP" altLang="en-US" sz="1050" kern="0" spc="125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観光</a:t>
            </a:r>
            <a:r>
              <a:rPr lang="ja-JP" altLang="en-US" sz="1050" kern="0" spc="125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案</a:t>
            </a:r>
            <a:r>
              <a:rPr lang="ja-JP" altLang="en-US" sz="1050" kern="0" spc="125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内所ほか</a:t>
            </a:r>
            <a:endParaRPr lang="en-US" altLang="ja-JP" sz="1050" kern="0" spc="125" dirty="0" smtClean="0">
              <a:effectLst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050" kern="0" spc="125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0" spc="125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展示期間　</a:t>
            </a:r>
            <a:r>
              <a:rPr lang="ja-JP" altLang="en-US" sz="1050" kern="0" spc="12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令和５年２月</a:t>
            </a:r>
            <a:r>
              <a:rPr lang="ja-JP" altLang="en-US" sz="1050" kern="0" spc="125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７</a:t>
            </a:r>
            <a:r>
              <a:rPr lang="ja-JP" altLang="en-US" sz="1050" kern="0" spc="12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050" kern="0" spc="12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50" kern="0" spc="125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火</a:t>
            </a:r>
            <a:r>
              <a:rPr lang="en-US" altLang="ja-JP" sz="1050" kern="0" spc="12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050" kern="0" spc="12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から</a:t>
            </a:r>
            <a:endParaRPr lang="en-US" altLang="ja-JP" sz="1050" kern="0" spc="125" dirty="0" smtClean="0">
              <a:effectLst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050" kern="0" spc="125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0" spc="125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　　　　令和５年３月９日</a:t>
            </a:r>
            <a:r>
              <a:rPr lang="en-US" altLang="ja-JP" sz="1050" kern="0" spc="125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50" kern="0" spc="125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木</a:t>
            </a:r>
            <a:r>
              <a:rPr lang="en-US" altLang="ja-JP" sz="1050" kern="0" spc="125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050" kern="0" spc="125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まで</a:t>
            </a:r>
            <a:endParaRPr lang="en-US" altLang="ja-JP" sz="1050" kern="0" spc="125" dirty="0" smtClean="0"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050" kern="100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050" kern="100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今年度は、新型コロナウイルス等の社会情勢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を</a:t>
            </a:r>
            <a:endParaRPr lang="en-US" altLang="ja-JP" sz="1050" kern="100" dirty="0" smtClean="0"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踏まえ展示会を縮小し、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入賞作品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は</a:t>
            </a:r>
            <a:r>
              <a:rPr lang="en-US" altLang="ja-JP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SNS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等</a:t>
            </a:r>
            <a:endParaRPr lang="en-US" altLang="ja-JP" sz="1050" kern="100" dirty="0" smtClean="0"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へ掲載します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050" kern="100" dirty="0"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今年度は、新型コロナウイルス等の社会情勢を</a:t>
            </a:r>
            <a:endParaRPr lang="en-US" altLang="ja-JP" sz="1050" kern="100" dirty="0"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indent="-800100"/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踏まえ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、授賞式を実施いたしません</a:t>
            </a:r>
            <a:r>
              <a:rPr lang="ja-JP" altLang="ja-JP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050" kern="100" dirty="0" smtClean="0"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/>
            <a:r>
              <a:rPr lang="ja-JP" sz="1050" kern="10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【主催】</a:t>
            </a:r>
            <a:r>
              <a:rPr lang="ja-JP" altLang="en-US" sz="1050" kern="10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　　　　　　　　</a:t>
            </a:r>
            <a:r>
              <a:rPr lang="en-US" altLang="ja-JP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共催</a:t>
            </a:r>
            <a:r>
              <a:rPr lang="en-US" altLang="ja-JP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050" kern="10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/>
            <a:r>
              <a:rPr lang="ja-JP" altLang="en-US" sz="1050" kern="10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050" kern="10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太田市観光物産協会</a:t>
            </a:r>
            <a:r>
              <a:rPr lang="ja-JP" altLang="en-US" sz="1050" kern="100" dirty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1050" kern="100" dirty="0" smtClean="0"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太田市</a:t>
            </a:r>
            <a:endParaRPr lang="en-US" altLang="ja-JP" sz="1050" kern="100" dirty="0" smtClean="0"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altLang="en-US" sz="105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</a:t>
            </a:r>
            <a:endParaRPr lang="ja-JP" sz="1050" kern="100" dirty="0" smtClean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sz="1050" kern="100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【問合せ先】</a:t>
            </a:r>
            <a:endParaRPr lang="ja-JP" sz="1050" kern="100" dirty="0" smtClean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708025" indent="-708025" algn="just">
              <a:spcAft>
                <a:spcPts val="0"/>
              </a:spcAft>
            </a:pPr>
            <a:r>
              <a:rPr lang="ja-JP" altLang="en-US" sz="1050" kern="0" spc="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050" kern="0" spc="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太田市観光物産協会事務局</a:t>
            </a:r>
            <a:endParaRPr lang="en-US" altLang="ja-JP" sz="1050" kern="0" spc="5" dirty="0" smtClean="0">
              <a:effectLst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708025" indent="-708025" algn="just">
              <a:spcAft>
                <a:spcPts val="0"/>
              </a:spcAft>
            </a:pPr>
            <a:r>
              <a:rPr lang="ja-JP" altLang="en-US" sz="1050" kern="0" spc="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050" kern="0" spc="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sz="1050" kern="0" spc="5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太田市</a:t>
            </a:r>
            <a:r>
              <a:rPr lang="ja-JP" sz="1050" kern="0" spc="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役所</a:t>
            </a:r>
            <a:r>
              <a:rPr lang="ja-JP" altLang="en-US" sz="1050" kern="0" spc="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観光交流</a:t>
            </a:r>
            <a:r>
              <a:rPr lang="ja-JP" sz="1050" kern="0" spc="5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課内</a:t>
            </a:r>
            <a:r>
              <a:rPr lang="ja-JP" sz="1050" kern="0" spc="5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）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altLang="en-US" sz="1050" kern="0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050" kern="0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sz="1050" kern="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373-8718</a:t>
            </a:r>
            <a:r>
              <a:rPr lang="ja-JP" sz="1050" kern="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群馬県太田市浜町</a:t>
            </a:r>
            <a:r>
              <a:rPr lang="en-US" sz="1050" kern="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2-35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altLang="en-US" sz="1050" kern="0" dirty="0" smtClean="0">
                <a:effectLst/>
                <a:latin typeface="HGS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sz="1050" kern="0" dirty="0" smtClean="0">
                <a:effectLst/>
                <a:latin typeface="HGS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TEL</a:t>
            </a:r>
            <a:r>
              <a:rPr lang="ja-JP" sz="1050" kern="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sz="1050" kern="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0276-47-1833</a:t>
            </a:r>
            <a:r>
              <a:rPr lang="ja-JP" sz="1050" kern="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sz="1050" kern="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FAX</a:t>
            </a:r>
            <a:r>
              <a:rPr lang="ja-JP" sz="1050" kern="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sz="1050" kern="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0276-47-1881</a:t>
            </a:r>
          </a:p>
          <a:p>
            <a:pPr marL="800100" indent="-800100" algn="just">
              <a:spcAft>
                <a:spcPts val="0"/>
              </a:spcAft>
            </a:pP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sz="1050" kern="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【協賛】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altLang="en-US" sz="1050" kern="0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050" kern="0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㈱プロフォトセンター</a:t>
            </a:r>
            <a:endParaRPr lang="en-US" altLang="ja-JP" sz="1050" kern="0" dirty="0">
              <a:effectLst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sz="1050" kern="10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【協力】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00100" indent="-800100" algn="just">
              <a:spcAft>
                <a:spcPts val="0"/>
              </a:spcAft>
            </a:pPr>
            <a:r>
              <a:rPr lang="ja-JP" altLang="en-US" sz="1050" kern="100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050" kern="100" dirty="0" smtClean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群馬県</a:t>
            </a:r>
            <a:r>
              <a:rPr lang="ja-JP" sz="1050" kern="100" dirty="0"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写真材料商組合太田支部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-150075" y="5163041"/>
            <a:ext cx="7208949" cy="67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 bwMode="white">
          <a:xfrm>
            <a:off x="2989702" y="5093640"/>
            <a:ext cx="87859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/>
              <a:t>切り取り線</a:t>
            </a:r>
          </a:p>
        </p:txBody>
      </p:sp>
    </p:spTree>
    <p:extLst>
      <p:ext uri="{BB962C8B-B14F-4D97-AF65-F5344CB8AC3E}">
        <p14:creationId xmlns:p14="http://schemas.microsoft.com/office/powerpoint/2010/main" val="6776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75</Words>
  <Application>Microsoft Office PowerPoint</Application>
  <PresentationFormat>A4 210 x 297 mm</PresentationFormat>
  <Paragraphs>99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FG角ｺﾞｼｯｸ体Ca-L</vt:lpstr>
      <vt:lpstr>HGS創英角ｺﾞｼｯｸUB</vt:lpstr>
      <vt:lpstr>ＭＳ Ｐゴシック</vt:lpstr>
      <vt:lpstr>ＭＳ 明朝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   第42回「太平記の里」  観光写真コンテスト  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観光 太田</dc:creator>
  <cp:lastModifiedBy>太田市</cp:lastModifiedBy>
  <cp:revision>58</cp:revision>
  <cp:lastPrinted>2022-10-12T08:44:27Z</cp:lastPrinted>
  <dcterms:created xsi:type="dcterms:W3CDTF">2020-09-14T05:42:14Z</dcterms:created>
  <dcterms:modified xsi:type="dcterms:W3CDTF">2022-10-17T07:14:56Z</dcterms:modified>
</cp:coreProperties>
</file>